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0080625" cy="5670550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9" d="100"/>
          <a:sy n="109" d="100"/>
        </p:scale>
        <p:origin x="-360" y="-58"/>
      </p:cViewPr>
      <p:guideLst>
        <p:guide orient="horz" pos="1786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571BA62-DEB5-4E8A-BDE4-D3F2B10D6128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77378E4-63E0-4BA3-9941-EA6D6F7A7B73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F79C1B5-12BE-43A1-8CDE-90B9D9D6E2FF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D7F2A2F-18A6-40F2-9275-F8B78309044D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6BF10A2-EAA3-44CD-9EF3-78CEB430FD7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C28F4F4-D364-4F84-8C29-678DB0E7D7D8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0B9B83C-EC45-4EAF-828C-29C4661FD81F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E4CB7BC-C461-4CB9-8492-D2920D6B03D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763979D-4170-4A5A-9DA1-54A454E70EA1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F48A644-CA17-4893-9A0A-BE8D68205EF0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3EDB08C-F68F-4817-BF5A-7EB295DCF9E1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7491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7491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7491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7491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7491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7491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9DDDA88-97D8-4B35-9642-3930E71AEAC5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1CB0AE5E-12D3-4307-98B9-7BC4044FFDE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D9B1DB02-3BFD-4CCE-A647-EB61A19C899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606316AD-3D7F-4052-9802-632E8CDB0033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43FC68C9-D278-420D-B29B-8CA0669D47B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26C91E14-7B11-455F-9843-1264142FC0B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29BAAD8E-FBE5-450B-BDAA-F7F61C206400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45F1BCD6-66BA-4799-A84E-52EA14FB9156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BF2C2F6F-FE53-4E01-AD48-E5F73AE6F5D1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65E0A1F1-B9A7-46DC-9150-2B8923C93E61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E28C3D8F-E683-4434-B8CE-658B40A2E200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9C7572AC-5CEE-48BD-B895-9C545902C117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7491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7491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7491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7491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82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7491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83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7491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DF052018-891E-429B-BA60-F69CCD950B4E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Для правки текста заглавия щёлкните мышью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7222" lnSpcReduction="1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Седьмой уровень структуры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Седьмой уровень структуры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ftr" idx="1"/>
          </p:nvPr>
        </p:nvSpPr>
        <p:spPr>
          <a:xfrm>
            <a:off x="3338640" y="5255280"/>
            <a:ext cx="3399120" cy="299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5" name="PlaceHolder 6"/>
          <p:cNvSpPr>
            <a:spLocks noGrp="1"/>
          </p:cNvSpPr>
          <p:nvPr>
            <p:ph type="sldNum" idx="2"/>
          </p:nvPr>
        </p:nvSpPr>
        <p:spPr>
          <a:xfrm>
            <a:off x="7118640" y="5255280"/>
            <a:ext cx="2265120" cy="299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2C46504-6B1E-4A27-9C59-D0D5774BA5B0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dt" idx="3"/>
          </p:nvPr>
        </p:nvSpPr>
        <p:spPr>
          <a:xfrm>
            <a:off x="692640" y="5255280"/>
            <a:ext cx="2265120" cy="299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1259640" y="928080"/>
            <a:ext cx="7560000" cy="1973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>
              <a:lnSpc>
                <a:spcPct val="90000"/>
              </a:lnSpc>
              <a:buNone/>
            </a:pPr>
            <a:r>
              <a:rPr lang="ru-RU" sz="6000" b="0" strike="noStrike" spc="-1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lang="ru-RU" sz="60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dt" idx="4"/>
          </p:nvPr>
        </p:nvSpPr>
        <p:spPr>
          <a:xfrm>
            <a:off x="692640" y="5256000"/>
            <a:ext cx="2268000" cy="301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ftr" idx="5"/>
          </p:nvPr>
        </p:nvSpPr>
        <p:spPr>
          <a:xfrm>
            <a:off x="3339000" y="5256000"/>
            <a:ext cx="3402000" cy="301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46" name="PlaceHolder 4"/>
          <p:cNvSpPr>
            <a:spLocks noGrp="1"/>
          </p:cNvSpPr>
          <p:nvPr>
            <p:ph type="sldNum" idx="6"/>
          </p:nvPr>
        </p:nvSpPr>
        <p:spPr>
          <a:xfrm>
            <a:off x="7119000" y="5256000"/>
            <a:ext cx="2268000" cy="301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body"/>
          </p:nvPr>
        </p:nvSpPr>
        <p:spPr>
          <a:xfrm>
            <a:off x="503640" y="1326600"/>
            <a:ext cx="907236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16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310" b="0" strike="noStrike" spc="-1">
                <a:solidFill>
                  <a:schemeClr val="dk1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93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650" b="0" strike="noStrike" spc="-1">
                <a:solidFill>
                  <a:schemeClr val="dk1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70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490" b="0" strike="noStrike" spc="-1">
                <a:solidFill>
                  <a:schemeClr val="dk1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468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490" b="0" strike="noStrike" spc="-1">
                <a:solidFill>
                  <a:schemeClr val="dk1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3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650" b="0" strike="noStrike" spc="-1">
                <a:solidFill>
                  <a:schemeClr val="dk1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3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650" b="0" strike="noStrike" spc="-1">
                <a:solidFill>
                  <a:schemeClr val="dk1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3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650" b="0" strike="noStrike" spc="-1">
                <a:solidFill>
                  <a:schemeClr val="dk1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base.garant.ru/12148555/1b93c134b90c6071b4dc3f495464b753/#block_4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base.garant.ru/403137947/0496673c5a426c21ae48b9b1e8e0ce54/#block_1013" TargetMode="External"/><Relationship Id="rId2" Type="http://schemas.openxmlformats.org/officeDocument/2006/relationships/hyperlink" Target="https://base.garant.ru/403137947/0496673c5a426c21ae48b9b1e8e0ce54/#block_1012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s://base.garant.ru/71170996/" TargetMode="External"/><Relationship Id="rId4" Type="http://schemas.openxmlformats.org/officeDocument/2006/relationships/hyperlink" Target="https://base.garant.ru/71170996/7c3e07156493d0270945147b26a3f04e/#block_1000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base.garant.ru/12177515/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9"/>
          <p:cNvSpPr/>
          <p:nvPr/>
        </p:nvSpPr>
        <p:spPr>
          <a:xfrm>
            <a:off x="802080" y="1887840"/>
            <a:ext cx="6393600" cy="153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 defTabSz="914400">
              <a:lnSpc>
                <a:spcPct val="90000"/>
              </a:lnSpc>
              <a:tabLst>
                <a:tab pos="0" algn="l"/>
              </a:tabLst>
            </a:pPr>
            <a:endParaRPr lang="ru-RU" sz="4960" b="0" strike="noStrike" spc="-1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87" name="Picture 4"/>
          <p:cNvPicPr/>
          <p:nvPr/>
        </p:nvPicPr>
        <p:blipFill>
          <a:blip r:embed="rId3"/>
          <a:stretch/>
        </p:blipFill>
        <p:spPr>
          <a:xfrm>
            <a:off x="838800" y="84240"/>
            <a:ext cx="781200" cy="1626840"/>
          </a:xfrm>
          <a:prstGeom prst="rect">
            <a:avLst/>
          </a:prstGeom>
          <a:ln w="0">
            <a:noFill/>
          </a:ln>
        </p:spPr>
      </p:pic>
      <p:sp>
        <p:nvSpPr>
          <p:cNvPr id="88" name="Shape 11"/>
          <p:cNvSpPr/>
          <p:nvPr/>
        </p:nvSpPr>
        <p:spPr>
          <a:xfrm>
            <a:off x="540000" y="1887840"/>
            <a:ext cx="8279640" cy="153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90000"/>
              </a:lnSpc>
              <a:tabLst>
                <a:tab pos="0" algn="l"/>
              </a:tabLst>
            </a:pPr>
            <a:r>
              <a:rPr lang="ru-RU" sz="2800" b="1" strike="noStrike" spc="-1">
                <a:solidFill>
                  <a:srgbClr val="002060"/>
                </a:solidFill>
                <a:latin typeface="Arial"/>
                <a:ea typeface="Arial"/>
              </a:rPr>
              <a:t>Об организации работы </a:t>
            </a:r>
            <a:endParaRPr lang="ru-RU" sz="2800" b="0" strike="noStrike" spc="-1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90000"/>
              </a:lnSpc>
              <a:tabLst>
                <a:tab pos="0" algn="l"/>
              </a:tabLst>
            </a:pPr>
            <a:r>
              <a:rPr lang="ru-RU" sz="2800" b="1" strike="noStrike" spc="-1">
                <a:solidFill>
                  <a:srgbClr val="002060"/>
                </a:solidFill>
                <a:latin typeface="Arial"/>
                <a:ea typeface="Arial"/>
              </a:rPr>
              <a:t>по использованию персональных данных </a:t>
            </a:r>
            <a:endParaRPr lang="ru-RU" sz="2800" b="0" strike="noStrike" spc="-1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90000"/>
              </a:lnSpc>
              <a:tabLst>
                <a:tab pos="0" algn="l"/>
              </a:tabLst>
            </a:pPr>
            <a:r>
              <a:rPr lang="ru-RU" sz="2800" b="1" strike="noStrike" spc="-1">
                <a:solidFill>
                  <a:srgbClr val="002060"/>
                </a:solidFill>
                <a:latin typeface="Arial"/>
                <a:ea typeface="Arial"/>
              </a:rPr>
              <a:t>в 2024-2025 учебном году </a:t>
            </a:r>
            <a:endParaRPr lang="ru-RU" sz="28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89" name="Shape 10"/>
          <p:cNvSpPr/>
          <p:nvPr/>
        </p:nvSpPr>
        <p:spPr>
          <a:xfrm>
            <a:off x="360000" y="4149720"/>
            <a:ext cx="4347360" cy="1180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400" b="0" strike="noStrike" spc="-1" dirty="0">
              <a:solidFill>
                <a:srgbClr val="000000"/>
              </a:solidFill>
              <a:latin typeface="XO Orie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5"/>
          <p:cNvSpPr/>
          <p:nvPr/>
        </p:nvSpPr>
        <p:spPr>
          <a:xfrm>
            <a:off x="1597320" y="210240"/>
            <a:ext cx="8226720" cy="486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ru-RU" sz="2400" b="1" strike="noStrike" spc="-1">
                <a:solidFill>
                  <a:srgbClr val="002060"/>
                </a:solidFill>
                <a:latin typeface="Arial"/>
                <a:ea typeface="Arial"/>
              </a:rPr>
              <a:t>Основные понятия при работе с РИС/ФИС</a:t>
            </a:r>
            <a:endParaRPr lang="ru-RU" sz="2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91" name="TextBox 2"/>
          <p:cNvSpPr/>
          <p:nvPr/>
        </p:nvSpPr>
        <p:spPr>
          <a:xfrm>
            <a:off x="183960" y="720000"/>
            <a:ext cx="5395680" cy="393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lang="ru-RU" sz="1800" b="1" u="sng" strike="noStrike" spc="-1">
                <a:solidFill>
                  <a:srgbClr val="FF0000"/>
                </a:solidFill>
                <a:uFillTx/>
                <a:latin typeface="Calibri"/>
                <a:ea typeface="DejaVu Sans"/>
              </a:rPr>
              <a:t>1. Согласие родителей и/или участников 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lang="ru-RU" sz="1800" b="1" u="sng" strike="noStrike" spc="-1">
                <a:solidFill>
                  <a:srgbClr val="FF0000"/>
                </a:solidFill>
                <a:uFillTx/>
                <a:latin typeface="Calibri"/>
                <a:ea typeface="DejaVu Sans"/>
              </a:rPr>
              <a:t>на обработку персональных данных 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lang="ru-RU" sz="1800" b="1" u="sng" strike="noStrike" spc="-1">
                <a:solidFill>
                  <a:srgbClr val="FF0000"/>
                </a:solidFill>
                <a:uFillTx/>
                <a:latin typeface="Calibri"/>
                <a:ea typeface="DejaVu Sans"/>
              </a:rPr>
              <a:t>для ИС/ГИА НЕ ТРЕБУЕТСЯ</a:t>
            </a:r>
            <a:r>
              <a:rPr lang="ru-RU" sz="1800" b="1" strike="noStrike" spc="-1">
                <a:solidFill>
                  <a:srgbClr val="FF0000"/>
                </a:solidFill>
                <a:latin typeface="Calibri"/>
                <a:ea typeface="DejaVu Sans"/>
              </a:rPr>
              <a:t>.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lang="ru-RU" sz="1800" b="1" u="sng" strike="noStrike" spc="-1">
                <a:solidFill>
                  <a:srgbClr val="FF0000"/>
                </a:solidFill>
                <a:uFillTx/>
                <a:latin typeface="Calibri"/>
                <a:ea typeface="DejaVu Sans"/>
              </a:rPr>
              <a:t>2. Использование в РИС/ФИС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lang="ru-RU" sz="1800" b="1" u="sng" strike="noStrike" spc="-1">
                <a:solidFill>
                  <a:srgbClr val="FF0000"/>
                </a:solidFill>
                <a:uFillTx/>
                <a:latin typeface="Calibri"/>
                <a:ea typeface="DejaVu Sans"/>
              </a:rPr>
              <a:t>обезличенных данных НЕВОЗМОЖНО</a:t>
            </a:r>
            <a:r>
              <a:rPr lang="ru-RU" sz="1800" b="1" strike="noStrike" spc="-1">
                <a:solidFill>
                  <a:srgbClr val="FF0000"/>
                </a:solidFill>
                <a:latin typeface="Calibri"/>
                <a:ea typeface="DejaVu Sans"/>
              </a:rPr>
              <a:t>.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(нормативных или распорядительных документов, разрешающих или регламентирующих обезличивание НЕ СУЩЕСТВУЮТ.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Письма, ранее написанные Рособрнадзором, касались Порядков, которые уже заменены на новые (апрель 2023 г., вступили в силу с 1 сентября 2023 г.),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письма 2024 года отозваны Рособрнадзором.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92" name="Рисунок 91"/>
          <p:cNvPicPr/>
          <p:nvPr/>
        </p:nvPicPr>
        <p:blipFill>
          <a:blip r:embed="rId2"/>
          <a:stretch/>
        </p:blipFill>
        <p:spPr>
          <a:xfrm>
            <a:off x="5940000" y="1080000"/>
            <a:ext cx="3911040" cy="4319640"/>
          </a:xfrm>
          <a:prstGeom prst="rect">
            <a:avLst/>
          </a:prstGeom>
          <a:ln w="0">
            <a:noFill/>
          </a:ln>
        </p:spPr>
      </p:pic>
      <p:pic>
        <p:nvPicPr>
          <p:cNvPr id="93" name="Picture 84"/>
          <p:cNvPicPr/>
          <p:nvPr/>
        </p:nvPicPr>
        <p:blipFill>
          <a:blip r:embed="rId3"/>
          <a:stretch/>
        </p:blipFill>
        <p:spPr>
          <a:xfrm>
            <a:off x="338400" y="0"/>
            <a:ext cx="432000" cy="900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1"/>
          <p:cNvSpPr/>
          <p:nvPr/>
        </p:nvSpPr>
        <p:spPr>
          <a:xfrm>
            <a:off x="1597320" y="210240"/>
            <a:ext cx="8226720" cy="486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ru-RU" sz="2400" b="1" strike="noStrike" spc="-1">
                <a:solidFill>
                  <a:srgbClr val="002060"/>
                </a:solidFill>
                <a:latin typeface="Arial"/>
                <a:ea typeface="Arial"/>
              </a:rPr>
              <a:t>Нормативные основы работы с РИС</a:t>
            </a:r>
            <a:endParaRPr lang="ru-RU" sz="2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95" name="TextBox 1"/>
          <p:cNvSpPr/>
          <p:nvPr/>
        </p:nvSpPr>
        <p:spPr>
          <a:xfrm>
            <a:off x="273960" y="588600"/>
            <a:ext cx="9714240" cy="533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endParaRPr lang="ru-RU" sz="1600" b="0" strike="noStrike" spc="-1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lang="ru-RU" sz="1600" b="1" strike="noStrike" spc="-1">
                <a:solidFill>
                  <a:srgbClr val="FF0000"/>
                </a:solidFill>
                <a:latin typeface="Calibri"/>
                <a:ea typeface="DejaVu Sans"/>
              </a:rPr>
              <a:t>Федеральный закон № 273 «Об образовании в Российской Федерации»,   ст. 98, пункт 2</a:t>
            </a:r>
            <a:endParaRPr lang="ru-RU" sz="1600" b="0" strike="noStrike" spc="-1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Arial"/>
                <a:ea typeface="DejaVu Sans"/>
              </a:rPr>
              <a:t>Статья 98. Информационные системы в системе образования</a:t>
            </a:r>
            <a:endParaRPr lang="ru-RU" sz="1400" b="0" strike="noStrike" spc="-1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2. </a:t>
            </a:r>
            <a:r>
              <a:rPr lang="ru-RU" sz="1400" b="1" strike="noStrike" spc="-1">
                <a:solidFill>
                  <a:srgbClr val="000000"/>
                </a:solidFill>
                <a:latin typeface="Arial"/>
                <a:ea typeface="DejaVu Sans"/>
              </a:rPr>
              <a:t>В целях информационного обеспечения проведения государственной итоговой аттестации</a:t>
            </a: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 обучающихся, освоивших основные образовательные программы основного общего и среднего общего образования, и приема в образовательные организации для получения среднего профессионального и высшего образования </a:t>
            </a:r>
            <a:r>
              <a:rPr lang="ru-RU" sz="1400" b="1" strike="noStrike" spc="-1">
                <a:solidFill>
                  <a:srgbClr val="000000"/>
                </a:solidFill>
                <a:latin typeface="Arial"/>
                <a:ea typeface="DejaVu Sans"/>
              </a:rPr>
              <a:t>создаются</a:t>
            </a: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:</a:t>
            </a:r>
            <a:endParaRPr lang="ru-RU" sz="1400" b="0" strike="noStrike" spc="-1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1) </a:t>
            </a:r>
            <a:r>
              <a:rPr lang="ru-RU" sz="1400" b="1" strike="noStrike" spc="-1">
                <a:solidFill>
                  <a:srgbClr val="000000"/>
                </a:solidFill>
                <a:latin typeface="Arial"/>
                <a:ea typeface="DejaVu Sans"/>
              </a:rPr>
              <a:t>федеральная информационная система </a:t>
            </a: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обеспечения проведения государственной итоговой аттестации обучающихся, освоивших основные образовательные программы основного общего и среднего общего образования, и приема граждан в образовательные организации для получения среднего профессионального и высшего образования (далее - федеральная информационная система);</a:t>
            </a:r>
            <a:endParaRPr lang="ru-RU" sz="1400" b="0" strike="noStrike" spc="-1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endParaRPr lang="ru-RU" sz="1400" b="0" strike="noStrike" spc="-1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2) </a:t>
            </a:r>
            <a:r>
              <a:rPr lang="ru-RU" sz="1400" b="1" strike="noStrike" spc="-1">
                <a:solidFill>
                  <a:srgbClr val="000000"/>
                </a:solidFill>
                <a:latin typeface="Arial"/>
                <a:ea typeface="DejaVu Sans"/>
              </a:rPr>
              <a:t>региональные информационные системы </a:t>
            </a: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обеспечения проведения государственной итоговой аттестации обучающихся, освоивших основные образовательные программы основного общего и среднего общего образования (далее - региональные информационные системы).</a:t>
            </a:r>
            <a:endParaRPr lang="ru-RU" sz="1400" b="0" strike="noStrike" spc="-1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endParaRPr lang="ru-RU" sz="1400" b="0" strike="noStrike" spc="-1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3. </a:t>
            </a:r>
            <a:r>
              <a:rPr lang="ru-RU" sz="1400" b="1" strike="noStrike" spc="-1">
                <a:solidFill>
                  <a:srgbClr val="000000"/>
                </a:solidFill>
                <a:latin typeface="Arial"/>
                <a:ea typeface="DejaVu Sans"/>
              </a:rPr>
              <a:t>Организация формирования и ведения</a:t>
            </a: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 федеральной информационной системы и региональных информационных систем осуществляется соответственно федеральным органом исполнительной власти, осуществляющим функции по контролю и надзору в сфере образования, и органами исполнительной власти субъектов Российской Федерации, осуществляющими государственное управление в сфере образования.</a:t>
            </a:r>
            <a:endParaRPr lang="ru-RU" sz="1400" b="0" strike="noStrike" spc="-1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ru-RU" sz="1400" b="1" strike="noStrike" spc="-1">
                <a:solidFill>
                  <a:srgbClr val="000000"/>
                </a:solidFill>
                <a:latin typeface="Arial"/>
                <a:ea typeface="DejaVu Sans"/>
              </a:rPr>
              <a:t>Постановление Правительства РФ № 2085 от 29.11.2021 года</a:t>
            </a: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ru-RU" sz="1400" b="0" strike="noStrike" spc="-1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(с изменениями и дополнениями от 18 марта 2023 года, 31 мая 2024 года)</a:t>
            </a:r>
            <a:endParaRPr lang="ru-RU" sz="1400" b="0" strike="noStrike" spc="-1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ru-RU" sz="1400" b="0" strike="noStrike" spc="-1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96" name="Picture 1"/>
          <p:cNvPicPr/>
          <p:nvPr/>
        </p:nvPicPr>
        <p:blipFill>
          <a:blip r:embed="rId2"/>
          <a:stretch/>
        </p:blipFill>
        <p:spPr>
          <a:xfrm>
            <a:off x="338400" y="0"/>
            <a:ext cx="432000" cy="900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Прямоугольник 96"/>
          <p:cNvSpPr/>
          <p:nvPr/>
        </p:nvSpPr>
        <p:spPr>
          <a:xfrm>
            <a:off x="233280" y="1671480"/>
            <a:ext cx="9486360" cy="488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500" b="0" strike="noStrike" spc="-1">
                <a:solidFill>
                  <a:srgbClr val="000000"/>
                </a:solidFill>
                <a:latin typeface="Arial"/>
                <a:ea typeface="DejaVu Sans"/>
              </a:rPr>
              <a:t>2. Федеральная и региональные информационные системы </a:t>
            </a:r>
            <a:r>
              <a:rPr lang="ru-RU" sz="1500" b="1" strike="noStrike" spc="-1">
                <a:solidFill>
                  <a:srgbClr val="FF0000"/>
                </a:solidFill>
                <a:latin typeface="Arial"/>
                <a:ea typeface="DejaVu Sans"/>
              </a:rPr>
              <a:t>являются государственными</a:t>
            </a:r>
            <a:r>
              <a:rPr lang="ru-RU" sz="1500" b="0" strike="noStrike" spc="-1">
                <a:solidFill>
                  <a:srgbClr val="000000"/>
                </a:solidFill>
                <a:latin typeface="Arial"/>
                <a:ea typeface="DejaVu Sans"/>
              </a:rPr>
              <a:t> информационными системами.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81440" y="2340000"/>
            <a:ext cx="9718200" cy="236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500" b="0" strike="noStrike" spc="-1">
                <a:solidFill>
                  <a:srgbClr val="000000"/>
                </a:solidFill>
                <a:latin typeface="Arial"/>
                <a:ea typeface="DejaVu Sans"/>
              </a:rPr>
              <a:t>10. Формирование и ведение федеральной и региональных информационных систем, в том числе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  <a:ea typeface="DejaVu Sans"/>
              </a:rPr>
              <a:t>внесение</a:t>
            </a:r>
            <a:r>
              <a:rPr lang="ru-RU" sz="1500" b="0" strike="noStrike" spc="-1">
                <a:solidFill>
                  <a:srgbClr val="000000"/>
                </a:solidFill>
                <a:latin typeface="Arial"/>
                <a:ea typeface="DejaVu Sans"/>
              </a:rPr>
              <a:t> в федеральную и региональные информационные системы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  <a:ea typeface="DejaVu Sans"/>
              </a:rPr>
              <a:t>сведений, обработка, хранение и использование содержащейся в них информации</a:t>
            </a:r>
            <a:r>
              <a:rPr lang="ru-RU" sz="1500" b="0" strike="noStrike" spc="-1">
                <a:solidFill>
                  <a:srgbClr val="000000"/>
                </a:solidFill>
                <a:latin typeface="Arial"/>
                <a:ea typeface="DejaVu Sans"/>
              </a:rPr>
              <a:t>, взаимодействие федеральной и региональных информационных систем,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  <a:ea typeface="DejaVu Sans"/>
              </a:rPr>
              <a:t>доступ к информации,</a:t>
            </a:r>
            <a:r>
              <a:rPr lang="ru-RU" sz="1500" b="0" strike="noStrike" spc="-1">
                <a:solidFill>
                  <a:srgbClr val="000000"/>
                </a:solidFill>
                <a:latin typeface="Arial"/>
                <a:ea typeface="DejaVu Sans"/>
              </a:rPr>
              <a:t> содержащейся в федеральной и региональных информационных системах, а также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  <a:ea typeface="DejaVu Sans"/>
              </a:rPr>
              <a:t>защита такой информации </a:t>
            </a:r>
            <a:r>
              <a:rPr lang="ru-RU" sz="1500" b="0" strike="noStrike" spc="-1">
                <a:solidFill>
                  <a:srgbClr val="000000"/>
                </a:solidFill>
                <a:latin typeface="Arial"/>
                <a:ea typeface="DejaVu Sans"/>
              </a:rPr>
              <a:t>осуществляются с соблюдением требований, установленных </a:t>
            </a:r>
            <a:r>
              <a:rPr lang="ru-RU" sz="1500" b="0" u="sng" strike="noStrike" spc="-1">
                <a:solidFill>
                  <a:srgbClr val="0563C1"/>
                </a:solidFill>
                <a:uFillTx/>
                <a:latin typeface="Arial"/>
                <a:ea typeface="DejaVu Sans"/>
                <a:hlinkClick r:id="rId2"/>
              </a:rPr>
              <a:t>законодательством</a:t>
            </a:r>
            <a:r>
              <a:rPr lang="ru-RU" sz="1500" b="0" strike="noStrike" spc="-1">
                <a:solidFill>
                  <a:srgbClr val="000000"/>
                </a:solidFill>
                <a:latin typeface="Arial"/>
                <a:ea typeface="DejaVu Sans"/>
              </a:rPr>
              <a:t> Российской Федерации об информации, информационных технологиях и о защите информации, с применением единых классификаторов и справочников, специализированных технических и программных средств, в том числе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  <a:ea typeface="DejaVu Sans"/>
              </a:rPr>
              <a:t>позволяющих осуществлять обработку информации на основе использования единых форматов и классификаторов учетных данных</a:t>
            </a:r>
            <a:r>
              <a:rPr lang="ru-RU" sz="1500" b="0" strike="noStrike" spc="-1">
                <a:solidFill>
                  <a:srgbClr val="000000"/>
                </a:solidFill>
                <a:latin typeface="Arial"/>
                <a:ea typeface="DejaVu Sans"/>
              </a:rPr>
              <a:t> и стандартных протоколов.   (</a:t>
            </a:r>
            <a:r>
              <a:rPr lang="ru-RU" sz="1500" b="1" strike="noStrike" spc="-1">
                <a:solidFill>
                  <a:srgbClr val="000000"/>
                </a:solidFill>
                <a:latin typeface="Arial"/>
                <a:ea typeface="DejaVu Sans"/>
              </a:rPr>
              <a:t>СНИЛС</a:t>
            </a:r>
            <a:r>
              <a:rPr lang="ru-RU" sz="1500" b="0" strike="noStrike" spc="-1">
                <a:solidFill>
                  <a:srgbClr val="000000"/>
                </a:solidFill>
                <a:latin typeface="Arial"/>
                <a:ea typeface="DejaVu Sans"/>
              </a:rPr>
              <a:t>)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99" name="Shape 7"/>
          <p:cNvSpPr/>
          <p:nvPr/>
        </p:nvSpPr>
        <p:spPr>
          <a:xfrm>
            <a:off x="1597320" y="210240"/>
            <a:ext cx="8226720" cy="486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ru-RU" sz="2400" b="1" strike="noStrike" spc="-1">
                <a:solidFill>
                  <a:srgbClr val="002060"/>
                </a:solidFill>
                <a:latin typeface="Arial"/>
                <a:ea typeface="Arial"/>
              </a:rPr>
              <a:t>Нормативные основы работы с РИС</a:t>
            </a:r>
            <a:endParaRPr lang="ru-RU" sz="2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1260000" y="900000"/>
            <a:ext cx="8459640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strike="noStrike" spc="-1">
                <a:solidFill>
                  <a:srgbClr val="FF0000"/>
                </a:solidFill>
                <a:latin typeface="Calibri"/>
                <a:ea typeface="DejaVu Sans"/>
              </a:rPr>
              <a:t>Постановление Правительства РФ № 2085 от 29.11.2021 года</a:t>
            </a:r>
            <a:r>
              <a:rPr lang="ru-RU" sz="1800" b="0" strike="noStrike" spc="-1">
                <a:solidFill>
                  <a:srgbClr val="FF0000"/>
                </a:solidFill>
                <a:latin typeface="Calibri"/>
                <a:ea typeface="DejaVu Sans"/>
              </a:rPr>
              <a:t> 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FF0000"/>
                </a:solidFill>
                <a:latin typeface="Calibri"/>
                <a:ea typeface="DejaVu Sans"/>
              </a:rPr>
              <a:t>(с изменениями и дополнениями от 18 марта 2023 года, 31 мая 2024 года)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101" name="Picture 2"/>
          <p:cNvPicPr/>
          <p:nvPr/>
        </p:nvPicPr>
        <p:blipFill>
          <a:blip r:embed="rId3"/>
          <a:stretch/>
        </p:blipFill>
        <p:spPr>
          <a:xfrm>
            <a:off x="338400" y="0"/>
            <a:ext cx="432000" cy="900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Прямоугольник 101"/>
          <p:cNvSpPr/>
          <p:nvPr/>
        </p:nvSpPr>
        <p:spPr>
          <a:xfrm>
            <a:off x="260640" y="815760"/>
            <a:ext cx="9934200" cy="4666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1" u="sng" strike="noStrike" spc="-1">
                <a:solidFill>
                  <a:srgbClr val="FF0000"/>
                </a:solidFill>
                <a:uFillTx/>
                <a:latin typeface="Arial"/>
                <a:ea typeface="DejaVu Sans"/>
              </a:rPr>
              <a:t>12. В региональные информационные системы вносятся:</a:t>
            </a:r>
            <a:endParaRPr lang="ru-RU" sz="1400" b="0" strike="noStrike" spc="-1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а) сведения об участниках итогового собеседования по русскому языку, участниках итогового сочинения (изложения), </a:t>
            </a:r>
            <a:r>
              <a:rPr lang="ru-RU" sz="1400" b="1" strike="noStrike" spc="-1">
                <a:solidFill>
                  <a:srgbClr val="FF0000"/>
                </a:solidFill>
                <a:latin typeface="Arial"/>
                <a:ea typeface="DejaVu Sans"/>
              </a:rPr>
              <a:t>включая сведения о страховом номере индивидуального лицевого счета этих участников</a:t>
            </a: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 (для граждан Российской Федерации);</a:t>
            </a:r>
            <a:endParaRPr lang="ru-RU" sz="1400" b="0" strike="noStrike" spc="-1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б) сведения об участниках государственной итоговой аттестации, в том числе участниках единого государственного экзамена (далее соответственно - участники экзаменов, экзамены), </a:t>
            </a:r>
            <a:r>
              <a:rPr lang="ru-RU" sz="1400" b="1" strike="noStrike" spc="-1">
                <a:solidFill>
                  <a:srgbClr val="FF0000"/>
                </a:solidFill>
                <a:latin typeface="Arial"/>
                <a:ea typeface="DejaVu Sans"/>
              </a:rPr>
              <a:t>включая сведения о страховом номере индивидуального лицевого счета участников экзаменов</a:t>
            </a: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 (для граждан Российской Федерации);</a:t>
            </a:r>
            <a:endParaRPr lang="ru-RU" sz="1400" b="0" strike="noStrike" spc="-1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в) сведения об экзаменационных материалах;</a:t>
            </a:r>
            <a:endParaRPr lang="ru-RU" sz="1400" b="0" strike="noStrike" spc="-1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г) сведения о результатах обработки итогового собеседования по русскому языку, итогового сочинения (изложения) и экзаменационных работ участников экзаменов;</a:t>
            </a:r>
            <a:endParaRPr lang="ru-RU" sz="1400" b="0" strike="noStrike" spc="-1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д) сведения о результатах итогового собеседования по русскому языку, итогового сочинения (изложения) и экзаменов;</a:t>
            </a:r>
            <a:endParaRPr lang="ru-RU" sz="1400" b="0" strike="noStrike" spc="-1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е) сведения об апелляциях участников экзаменов о нарушении порядка проведения экзаменов и о несогласии с выставленными баллами;</a:t>
            </a:r>
            <a:endParaRPr lang="ru-RU" sz="1400" b="0" strike="noStrike" spc="-1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ж) сведения о лицах, привлекаемых к проведению экзаменов;</a:t>
            </a:r>
            <a:endParaRPr lang="ru-RU" sz="1400" b="0" strike="noStrike" spc="-1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з) сведения о гражданах, аккредитованных в качестве общественных наблюдателей;</a:t>
            </a:r>
            <a:endParaRPr lang="ru-RU" sz="1400" b="0" strike="noStrike" spc="-1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и) сведения о местах проведения экзаменов;</a:t>
            </a:r>
            <a:endParaRPr lang="ru-RU" sz="1400" b="0" strike="noStrike" spc="-1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к) сведения о распределении участников экзаменов и лиц, привлекаемых к проведению экзаменов, в местах проведения экзаменов.</a:t>
            </a:r>
            <a:endParaRPr lang="ru-RU" sz="1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1800000" y="725400"/>
            <a:ext cx="7107480" cy="354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FF0000"/>
                </a:solidFill>
                <a:latin typeface="Calibri"/>
                <a:ea typeface="DejaVu Sans"/>
              </a:rPr>
              <a:t>Постановление Правительства РФ № 2085 от 29.11.2021 года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04" name="Shape 2"/>
          <p:cNvSpPr/>
          <p:nvPr/>
        </p:nvSpPr>
        <p:spPr>
          <a:xfrm>
            <a:off x="1260000" y="180000"/>
            <a:ext cx="8226720" cy="486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ru-RU" sz="2400" b="1" strike="noStrike" spc="-1">
                <a:solidFill>
                  <a:srgbClr val="002060"/>
                </a:solidFill>
                <a:latin typeface="Arial"/>
                <a:ea typeface="Arial"/>
              </a:rPr>
              <a:t>Нормативные основы работы с РИС</a:t>
            </a:r>
            <a:endParaRPr lang="ru-RU" sz="2400" b="0" strike="noStrike" spc="-1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105" name="Picture 5"/>
          <p:cNvPicPr/>
          <p:nvPr/>
        </p:nvPicPr>
        <p:blipFill>
          <a:blip r:embed="rId2"/>
          <a:stretch/>
        </p:blipFill>
        <p:spPr>
          <a:xfrm>
            <a:off x="338400" y="0"/>
            <a:ext cx="432000" cy="900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Прямоугольник 105"/>
          <p:cNvSpPr/>
          <p:nvPr/>
        </p:nvSpPr>
        <p:spPr>
          <a:xfrm>
            <a:off x="360360" y="1260360"/>
            <a:ext cx="9178200" cy="4498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19. Оператор федеральной государственной информационной системы "Единый портал государственных и муниципальных услуг (функций)" использует сведения, указанные в подпунктах "а", "б", "г" - "е", "и", "к" пункта 12 настоящих Правил, для обеспечения информирования участников экзаменов о полученных ими результатах итогового сочинения (изложения) и экзаменов, а также о регистрации на единый государственный экзамен и местах проведения единого государственного экзамена, для обеспечения подачи заявлений на участие в едином государственном экзамене, апелляций о несогласии с выставленными баллами единого государственного экзамена и для обеспечения ознакомления с результатами их рассмотрения. Оператор федеральной информационной системы предоставляет указанные сведения по соответствующему запросу по каналам единой системы межведомственного электронного взаимодействия.</a:t>
            </a:r>
            <a:endParaRPr lang="ru-RU" sz="1400" b="0" strike="noStrike" spc="-1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FF0000"/>
                </a:solidFill>
                <a:latin typeface="Arial"/>
                <a:ea typeface="DejaVu Sans"/>
              </a:rPr>
              <a:t>Пенсионный фонд Российской Федерации использует сведения, указанные в </a:t>
            </a:r>
            <a:r>
              <a:rPr lang="ru-RU" sz="1400" b="0" u="sng" strike="noStrike" spc="-1">
                <a:solidFill>
                  <a:srgbClr val="0563C1"/>
                </a:solidFill>
                <a:uFillTx/>
                <a:latin typeface="Arial"/>
                <a:ea typeface="DejaVu Sans"/>
                <a:hlinkClick r:id="rId2"/>
              </a:rPr>
              <a:t>пунктах 12</a:t>
            </a:r>
            <a:r>
              <a:rPr lang="ru-RU" sz="1400" b="0" strike="noStrike" spc="-1">
                <a:solidFill>
                  <a:srgbClr val="FF0000"/>
                </a:solidFill>
                <a:latin typeface="Arial"/>
                <a:ea typeface="DejaVu Sans"/>
              </a:rPr>
              <a:t> и </a:t>
            </a:r>
            <a:r>
              <a:rPr lang="ru-RU" sz="1400" b="0" u="sng" strike="noStrike" spc="-1">
                <a:solidFill>
                  <a:srgbClr val="0563C1"/>
                </a:solidFill>
                <a:uFillTx/>
                <a:latin typeface="Arial"/>
                <a:ea typeface="DejaVu Sans"/>
                <a:hlinkClick r:id="rId3"/>
              </a:rPr>
              <a:t>13</a:t>
            </a:r>
            <a:r>
              <a:rPr lang="ru-RU" sz="1400" b="0" strike="noStrike" spc="-1">
                <a:solidFill>
                  <a:srgbClr val="FF0000"/>
                </a:solidFill>
                <a:latin typeface="Arial"/>
                <a:ea typeface="DejaVu Sans"/>
              </a:rPr>
              <a:t> настоящих Правил, для формирования аналитической информации о трудоустройстве граждан.</a:t>
            </a: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 Оператор федеральной информационной системы предоставляет указанные сведения в Пенсионный фонд Российской Федерации в соответствии с регламентом формирования аналитической информации о трудоустройстве граждан, предусмотренным </a:t>
            </a:r>
            <a:r>
              <a:rPr lang="ru-RU" sz="1400" b="0" u="sng" strike="noStrike" spc="-1">
                <a:solidFill>
                  <a:srgbClr val="0563C1"/>
                </a:solidFill>
                <a:uFillTx/>
                <a:latin typeface="Arial"/>
                <a:ea typeface="DejaVu Sans"/>
                <a:hlinkClick r:id="rId4"/>
              </a:rPr>
              <a:t>Правилами</a:t>
            </a: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 формирования, ведения и модернизации информационной аналитической системы Общероссийская база вакансий "Работа в России", утвержденными </a:t>
            </a:r>
            <a:r>
              <a:rPr lang="ru-RU" sz="1400" b="0" u="sng" strike="noStrike" spc="-1">
                <a:solidFill>
                  <a:srgbClr val="0563C1"/>
                </a:solidFill>
                <a:uFillTx/>
                <a:latin typeface="Arial"/>
                <a:ea typeface="DejaVu Sans"/>
                <a:hlinkClick r:id="rId5"/>
              </a:rPr>
              <a:t>постановлением</a:t>
            </a: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 Правительства Российской Федерации от 25 августа 2015 г. N 885 "Об информационно-аналитической системе Общероссийская база вакансий "Работа в России".</a:t>
            </a:r>
            <a:endParaRPr lang="ru-RU" sz="1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1440000" y="723960"/>
            <a:ext cx="7107480" cy="354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FF0000"/>
                </a:solidFill>
                <a:latin typeface="Calibri"/>
                <a:ea typeface="DejaVu Sans"/>
              </a:rPr>
              <a:t>Постановление Правительства РФ № 2085 от 29.11.2021 года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08" name="Shape 4"/>
          <p:cNvSpPr/>
          <p:nvPr/>
        </p:nvSpPr>
        <p:spPr>
          <a:xfrm>
            <a:off x="1135440" y="231480"/>
            <a:ext cx="8226720" cy="486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ru-RU" sz="2400" b="1" strike="noStrike" spc="-1">
                <a:solidFill>
                  <a:srgbClr val="002060"/>
                </a:solidFill>
                <a:latin typeface="Arial"/>
                <a:ea typeface="Arial"/>
              </a:rPr>
              <a:t>Нормативные основы работы с РИС</a:t>
            </a:r>
            <a:endParaRPr lang="ru-RU" sz="2400" b="0" strike="noStrike" spc="-1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109" name="Picture 6"/>
          <p:cNvPicPr/>
          <p:nvPr/>
        </p:nvPicPr>
        <p:blipFill>
          <a:blip r:embed="rId6"/>
          <a:stretch/>
        </p:blipFill>
        <p:spPr>
          <a:xfrm>
            <a:off x="338400" y="0"/>
            <a:ext cx="432000" cy="900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Box 7"/>
          <p:cNvSpPr/>
          <p:nvPr/>
        </p:nvSpPr>
        <p:spPr>
          <a:xfrm>
            <a:off x="183960" y="720000"/>
            <a:ext cx="9714240" cy="63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360000" y="1210680"/>
            <a:ext cx="9542160" cy="3468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500" b="1" strike="noStrike" spc="-1">
                <a:solidFill>
                  <a:srgbClr val="FF0000"/>
                </a:solidFill>
                <a:latin typeface="Arial"/>
                <a:ea typeface="DejaVu Sans"/>
              </a:rPr>
              <a:t>Статья 6. Условия обработки персональных данных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  <a:ea typeface="DejaVu Sans"/>
              </a:rPr>
              <a:t> 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1500" b="0" strike="noStrike" spc="-1">
                <a:solidFill>
                  <a:srgbClr val="000000"/>
                </a:solidFill>
                <a:latin typeface="Arial"/>
                <a:ea typeface="DejaVu Sans"/>
              </a:rPr>
              <a:t>1. Обработка персональных данных должна осуществляться с соблюдением принципов и правил, предусмотренных настоящим Федеральным законом. </a:t>
            </a:r>
            <a:r>
              <a:rPr lang="ru-RU" sz="1500" b="1" strike="noStrike" spc="-1">
                <a:solidFill>
                  <a:srgbClr val="FF0000"/>
                </a:solidFill>
                <a:latin typeface="Arial"/>
                <a:ea typeface="DejaVu Sans"/>
              </a:rPr>
              <a:t>Обработка персональных данных допускается в следующих случаях: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1500" b="0" strike="noStrike" spc="-1">
                <a:solidFill>
                  <a:srgbClr val="000000"/>
                </a:solidFill>
                <a:latin typeface="Arial"/>
                <a:ea typeface="DejaVu Sans"/>
              </a:rPr>
              <a:t>1) обработка персональных данных осуществляется с согласия субъекта персональных данных на обработку его персональных данных; (</a:t>
            </a:r>
            <a:r>
              <a:rPr lang="ru-RU" sz="1500" b="1" u="sng" strike="noStrike" spc="-1">
                <a:solidFill>
                  <a:srgbClr val="800080"/>
                </a:solidFill>
                <a:uFillTx/>
                <a:latin typeface="Arial"/>
                <a:ea typeface="DejaVu Sans"/>
              </a:rPr>
              <a:t>именно этот абзац читает отдельная категория «отказников»</a:t>
            </a:r>
            <a:r>
              <a:rPr lang="ru-RU" sz="1500" b="0" strike="noStrike" spc="-1">
                <a:solidFill>
                  <a:srgbClr val="000000"/>
                </a:solidFill>
                <a:latin typeface="Arial"/>
                <a:ea typeface="DejaVu Sans"/>
              </a:rPr>
              <a:t>)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1500" b="0" strike="noStrike" spc="-1">
                <a:solidFill>
                  <a:srgbClr val="000000"/>
                </a:solidFill>
                <a:latin typeface="Arial"/>
                <a:ea typeface="DejaVu Sans"/>
              </a:rPr>
              <a:t>2) </a:t>
            </a:r>
            <a:r>
              <a:rPr lang="ru-RU" sz="1500" b="1" strike="noStrike" spc="-1">
                <a:solidFill>
                  <a:srgbClr val="FF0000"/>
                </a:solidFill>
                <a:latin typeface="Arial"/>
                <a:ea typeface="DejaVu Sans"/>
              </a:rPr>
              <a:t>обработка персональных данных необходима для достижения целей,</a:t>
            </a:r>
            <a:r>
              <a:rPr lang="ru-RU" sz="1500" b="0" strike="noStrike" spc="-1">
                <a:solidFill>
                  <a:srgbClr val="000000"/>
                </a:solidFill>
                <a:latin typeface="Arial"/>
                <a:ea typeface="DejaVu Sans"/>
              </a:rPr>
              <a:t> предусмотренных международным договором Российской Федерации или законом, для </a:t>
            </a:r>
            <a:r>
              <a:rPr lang="ru-RU" sz="1500" b="1" strike="noStrike" spc="-1">
                <a:solidFill>
                  <a:srgbClr val="FF0000"/>
                </a:solidFill>
                <a:latin typeface="Arial"/>
                <a:ea typeface="DejaVu Sans"/>
              </a:rPr>
              <a:t>осуществления и выполнения возложенных законодательством Российской Федерации на оператора функций, полномочий и обязанностей</a:t>
            </a:r>
            <a:r>
              <a:rPr lang="ru-RU" sz="1500" b="0" strike="noStrike" spc="-1">
                <a:solidFill>
                  <a:srgbClr val="000000"/>
                </a:solidFill>
                <a:latin typeface="Arial"/>
                <a:ea typeface="DejaVu Sans"/>
              </a:rPr>
              <a:t>; (</a:t>
            </a:r>
            <a:r>
              <a:rPr lang="ru-RU" sz="1500" b="1" u="sng" strike="noStrike" spc="-1">
                <a:solidFill>
                  <a:srgbClr val="FF0000"/>
                </a:solidFill>
                <a:uFillTx/>
                <a:latin typeface="Arial"/>
                <a:ea typeface="DejaVu Sans"/>
              </a:rPr>
              <a:t>Постановление Правительства РФ № 2085</a:t>
            </a:r>
            <a:r>
              <a:rPr lang="ru-RU" sz="1500" b="0" strike="noStrike" spc="-1">
                <a:solidFill>
                  <a:srgbClr val="000000"/>
                </a:solidFill>
                <a:latin typeface="Arial"/>
                <a:ea typeface="DejaVu Sans"/>
              </a:rPr>
              <a:t>) 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1500" b="0" strike="noStrike" spc="-1">
                <a:solidFill>
                  <a:srgbClr val="000000"/>
                </a:solidFill>
                <a:latin typeface="Arial"/>
                <a:ea typeface="DejaVu Sans"/>
              </a:rPr>
              <a:t>4) </a:t>
            </a:r>
            <a:r>
              <a:rPr lang="ru-RU" sz="1500" b="1" strike="noStrike" spc="-1">
                <a:solidFill>
                  <a:srgbClr val="FF0000"/>
                </a:solidFill>
                <a:latin typeface="Arial"/>
                <a:ea typeface="DejaVu Sans"/>
              </a:rPr>
              <a:t>обработка персональных данных необходима для исполнения полномочий</a:t>
            </a:r>
            <a:r>
              <a:rPr lang="ru-RU" sz="1500" b="0" strike="noStrike" spc="-1">
                <a:solidFill>
                  <a:srgbClr val="000000"/>
                </a:solidFill>
                <a:latin typeface="Arial"/>
                <a:ea typeface="DejaVu Sans"/>
              </a:rPr>
              <a:t> федеральных органов исполнительной власти, органов государственных внебюджетных фондов, </a:t>
            </a:r>
            <a:r>
              <a:rPr lang="ru-RU" sz="1500" b="1" strike="noStrike" spc="-1">
                <a:solidFill>
                  <a:srgbClr val="FF0000"/>
                </a:solidFill>
                <a:latin typeface="Arial"/>
                <a:ea typeface="DejaVu Sans"/>
              </a:rPr>
              <a:t>исполнительных органов государственной власти субъектов</a:t>
            </a:r>
            <a:r>
              <a:rPr lang="ru-RU" sz="1500" b="0" strike="noStrike" spc="-1">
                <a:solidFill>
                  <a:srgbClr val="000000"/>
                </a:solidFill>
                <a:latin typeface="Arial"/>
                <a:ea typeface="DejaVu Sans"/>
              </a:rPr>
              <a:t> Российской Федерации, </a:t>
            </a:r>
            <a:r>
              <a:rPr lang="ru-RU" sz="1500" b="1" strike="noStrike" spc="-1">
                <a:solidFill>
                  <a:srgbClr val="FF0000"/>
                </a:solidFill>
                <a:latin typeface="Arial"/>
                <a:ea typeface="DejaVu Sans"/>
              </a:rPr>
              <a:t>органов местного самоуправления и функций организаций</a:t>
            </a:r>
            <a:r>
              <a:rPr lang="ru-RU" sz="1500" b="0" strike="noStrike" spc="-1">
                <a:solidFill>
                  <a:srgbClr val="000000"/>
                </a:solidFill>
                <a:latin typeface="Arial"/>
                <a:ea typeface="DejaVu Sans"/>
              </a:rPr>
              <a:t>, участвующих в предоставлении соответственно государственных и муниципальных услуг, предусмотренных </a:t>
            </a:r>
            <a:r>
              <a:rPr lang="ru-RU" sz="1500" b="0" u="sng" strike="noStrike" spc="-1">
                <a:solidFill>
                  <a:srgbClr val="0563C1"/>
                </a:solidFill>
                <a:uFillTx/>
                <a:latin typeface="Arial"/>
                <a:ea typeface="DejaVu Sans"/>
                <a:hlinkClick r:id="rId2"/>
              </a:rPr>
              <a:t>Федеральным законом</a:t>
            </a:r>
            <a:r>
              <a:rPr lang="ru-RU" sz="1500" b="0" strike="noStrike" spc="-1">
                <a:solidFill>
                  <a:srgbClr val="000000"/>
                </a:solidFill>
                <a:latin typeface="Arial"/>
                <a:ea typeface="DejaVu Sans"/>
              </a:rPr>
              <a:t> от 27 июля 2010 года N 210-ФЗ "Об организации предоставления государственных и муниципальных услуг", включая регистрацию субъекта персональных данных на едином портале государственных и муниципальных услуг и (или) региональных порталах государственных и муниципальных услуг;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12" name="Стрелка вправо 111"/>
          <p:cNvSpPr/>
          <p:nvPr/>
        </p:nvSpPr>
        <p:spPr>
          <a:xfrm>
            <a:off x="-8280" y="2621520"/>
            <a:ext cx="358200" cy="5382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A933"/>
          </a:solidFill>
          <a:ln w="0">
            <a:solidFill>
              <a:srgbClr val="1F4E79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13" name="Стрелка вправо 112"/>
          <p:cNvSpPr/>
          <p:nvPr/>
        </p:nvSpPr>
        <p:spPr>
          <a:xfrm>
            <a:off x="1440" y="3600000"/>
            <a:ext cx="358200" cy="5382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A933"/>
          </a:solidFill>
          <a:ln w="0">
            <a:solidFill>
              <a:srgbClr val="1F4E79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14" name="Shape 3"/>
          <p:cNvSpPr/>
          <p:nvPr/>
        </p:nvSpPr>
        <p:spPr>
          <a:xfrm>
            <a:off x="1135440" y="231480"/>
            <a:ext cx="8226720" cy="486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ru-RU" sz="2400" b="1" strike="noStrike" spc="-1">
                <a:solidFill>
                  <a:srgbClr val="002060"/>
                </a:solidFill>
                <a:latin typeface="Arial"/>
                <a:ea typeface="Arial"/>
              </a:rPr>
              <a:t>Нормативные основы работы с РИС</a:t>
            </a:r>
            <a:endParaRPr lang="ru-RU" sz="2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1440000" y="723960"/>
            <a:ext cx="7107480" cy="354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FF0000"/>
                </a:solidFill>
                <a:latin typeface="Calibri"/>
                <a:ea typeface="DejaVu Sans"/>
              </a:rPr>
              <a:t>Федеральный закон № 152 «О персональных данных»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116" name="Picture 7"/>
          <p:cNvPicPr/>
          <p:nvPr/>
        </p:nvPicPr>
        <p:blipFill>
          <a:blip r:embed="rId3"/>
          <a:stretch/>
        </p:blipFill>
        <p:spPr>
          <a:xfrm>
            <a:off x="338400" y="0"/>
            <a:ext cx="432000" cy="900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8"/>
          <p:cNvSpPr/>
          <p:nvPr/>
        </p:nvSpPr>
        <p:spPr>
          <a:xfrm>
            <a:off x="1597320" y="210240"/>
            <a:ext cx="8226720" cy="486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ru-RU" sz="2400" b="1" strike="noStrike" spc="-1">
                <a:solidFill>
                  <a:srgbClr val="002060"/>
                </a:solidFill>
                <a:latin typeface="Arial"/>
                <a:ea typeface="Arial"/>
              </a:rPr>
              <a:t>Основные понятия при работе с РИС/ФИС</a:t>
            </a:r>
            <a:endParaRPr lang="ru-RU" sz="2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18" name="TextBox 3"/>
          <p:cNvSpPr/>
          <p:nvPr/>
        </p:nvSpPr>
        <p:spPr>
          <a:xfrm>
            <a:off x="183960" y="720000"/>
            <a:ext cx="5395680" cy="393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lang="ru-RU" sz="1800" b="1" u="sng" strike="noStrike" spc="-1">
                <a:solidFill>
                  <a:srgbClr val="FF0000"/>
                </a:solidFill>
                <a:uFillTx/>
                <a:latin typeface="Calibri"/>
                <a:ea typeface="DejaVu Sans"/>
              </a:rPr>
              <a:t>1. Согласие родителей и/или участников 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lang="ru-RU" sz="1800" b="1" u="sng" strike="noStrike" spc="-1">
                <a:solidFill>
                  <a:srgbClr val="FF0000"/>
                </a:solidFill>
                <a:uFillTx/>
                <a:latin typeface="Calibri"/>
                <a:ea typeface="DejaVu Sans"/>
              </a:rPr>
              <a:t>на обработку персональных данных 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lang="ru-RU" sz="1800" b="1" u="sng" strike="noStrike" spc="-1">
                <a:solidFill>
                  <a:srgbClr val="FF0000"/>
                </a:solidFill>
                <a:uFillTx/>
                <a:latin typeface="Calibri"/>
                <a:ea typeface="DejaVu Sans"/>
              </a:rPr>
              <a:t>для ИС/ГИА НЕ ТРЕБУЕТСЯ</a:t>
            </a:r>
            <a:r>
              <a:rPr lang="ru-RU" sz="1800" b="1" strike="noStrike" spc="-1">
                <a:solidFill>
                  <a:srgbClr val="FF0000"/>
                </a:solidFill>
                <a:latin typeface="Calibri"/>
                <a:ea typeface="DejaVu Sans"/>
              </a:rPr>
              <a:t>.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lang="ru-RU" sz="1800" b="1" u="sng" strike="noStrike" spc="-1">
                <a:solidFill>
                  <a:srgbClr val="FF0000"/>
                </a:solidFill>
                <a:uFillTx/>
                <a:latin typeface="Calibri"/>
                <a:ea typeface="DejaVu Sans"/>
              </a:rPr>
              <a:t>2. Использование в РИС/ФИС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lang="ru-RU" sz="1800" b="1" u="sng" strike="noStrike" spc="-1">
                <a:solidFill>
                  <a:srgbClr val="FF0000"/>
                </a:solidFill>
                <a:uFillTx/>
                <a:latin typeface="Calibri"/>
                <a:ea typeface="DejaVu Sans"/>
              </a:rPr>
              <a:t>обезличенных данных НЕВОЗМОЖНО</a:t>
            </a:r>
            <a:r>
              <a:rPr lang="ru-RU" sz="1800" b="1" strike="noStrike" spc="-1">
                <a:solidFill>
                  <a:srgbClr val="FF0000"/>
                </a:solidFill>
                <a:latin typeface="Calibri"/>
                <a:ea typeface="DejaVu Sans"/>
              </a:rPr>
              <a:t>.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(нормативных или распорядительных документов, разрешающих или регламентирующих обезличивание НЕ СУЩЕСТВУЮТ.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Письма, ранее написанные Рособрнадзором, касались Порядков, которые уже заменены на новые (апрель 2023 г., вступили в силу с 1 сентября 2023 г.),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письма 2024 года отозваны Рособрнадзором.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119" name="Рисунок 118"/>
          <p:cNvPicPr/>
          <p:nvPr/>
        </p:nvPicPr>
        <p:blipFill>
          <a:blip r:embed="rId2"/>
          <a:stretch/>
        </p:blipFill>
        <p:spPr>
          <a:xfrm>
            <a:off x="5940000" y="1080000"/>
            <a:ext cx="3911040" cy="4319640"/>
          </a:xfrm>
          <a:prstGeom prst="rect">
            <a:avLst/>
          </a:prstGeom>
          <a:ln w="0">
            <a:noFill/>
          </a:ln>
        </p:spPr>
      </p:pic>
      <p:pic>
        <p:nvPicPr>
          <p:cNvPr id="120" name="Picture 8"/>
          <p:cNvPicPr/>
          <p:nvPr/>
        </p:nvPicPr>
        <p:blipFill>
          <a:blip r:embed="rId3"/>
          <a:stretch/>
        </p:blipFill>
        <p:spPr>
          <a:xfrm>
            <a:off x="338400" y="0"/>
            <a:ext cx="432000" cy="900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6"/>
          <p:cNvSpPr/>
          <p:nvPr/>
        </p:nvSpPr>
        <p:spPr>
          <a:xfrm>
            <a:off x="1231920" y="227880"/>
            <a:ext cx="8650440" cy="40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 lnSpcReduction="10000"/>
          </a:bodyPr>
          <a:lstStyle/>
          <a:p>
            <a:pPr algn="ctr">
              <a:lnSpc>
                <a:spcPct val="90000"/>
              </a:lnSpc>
            </a:pPr>
            <a:r>
              <a:rPr lang="ru-RU" sz="2400" b="1" strike="noStrike" spc="-1">
                <a:solidFill>
                  <a:srgbClr val="002060"/>
                </a:solidFill>
                <a:latin typeface="Arial"/>
                <a:ea typeface="Arial"/>
              </a:rPr>
              <a:t>Актуальные задачи  </a:t>
            </a:r>
            <a:endParaRPr lang="ru-RU" sz="2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22" name="Пятиугольник 2"/>
          <p:cNvSpPr/>
          <p:nvPr/>
        </p:nvSpPr>
        <p:spPr>
          <a:xfrm>
            <a:off x="1000800" y="929160"/>
            <a:ext cx="8228160" cy="581040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1" u="sng" strike="noStrike" spc="-1">
                <a:solidFill>
                  <a:srgbClr val="C9211E"/>
                </a:solidFill>
                <a:uFillTx/>
                <a:latin typeface="Calibri"/>
                <a:ea typeface="DejaVu Sans"/>
              </a:rPr>
              <a:t>Постоянно</a:t>
            </a: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 в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ести информационно-разъяснительную работу с обучающимися и родителями обучающихся</a:t>
            </a:r>
            <a:endParaRPr lang="ru-RU" sz="1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23" name="Пятиугольник 3"/>
          <p:cNvSpPr/>
          <p:nvPr/>
        </p:nvSpPr>
        <p:spPr>
          <a:xfrm>
            <a:off x="1000800" y="1692720"/>
            <a:ext cx="8228160" cy="592200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5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ru-RU" sz="1500" b="1" u="sng" strike="noStrike" spc="-1">
                <a:solidFill>
                  <a:srgbClr val="C9211E"/>
                </a:solidFill>
                <a:uFillTx/>
                <a:latin typeface="Calibri"/>
                <a:ea typeface="DejaVu Sans"/>
              </a:rPr>
              <a:t>Постоянно</a:t>
            </a:r>
            <a:r>
              <a:rPr lang="ru-RU" sz="1500" b="1" strike="noStrike" spc="-1">
                <a:solidFill>
                  <a:srgbClr val="000000"/>
                </a:solidFill>
                <a:latin typeface="Calibri"/>
                <a:ea typeface="DejaVu Sans"/>
              </a:rPr>
              <a:t> вникать в каждую конкретную уникальную ситуацию(!)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24" name="Пятиугольник 4"/>
          <p:cNvSpPr/>
          <p:nvPr/>
        </p:nvSpPr>
        <p:spPr>
          <a:xfrm>
            <a:off x="1000800" y="2514960"/>
            <a:ext cx="8228160" cy="581040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75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Обеспечить формирование и соблюдение законопослушного поведения обучающимися, в том числе в части подготовки и проведения ГИА (</a:t>
            </a:r>
            <a:r>
              <a:rPr lang="ru-RU" sz="1400" b="1" strike="noStrike" spc="-1">
                <a:solidFill>
                  <a:srgbClr val="C9211E"/>
                </a:solidFill>
                <a:latin typeface="Calibri"/>
                <a:ea typeface="DejaVu Sans"/>
              </a:rPr>
              <a:t>соблюдение правил на всех этапах</a:t>
            </a: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)</a:t>
            </a:r>
            <a:endParaRPr lang="ru-RU" sz="1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25" name="Пятиугольник 5"/>
          <p:cNvSpPr/>
          <p:nvPr/>
        </p:nvSpPr>
        <p:spPr>
          <a:xfrm>
            <a:off x="1000800" y="3233160"/>
            <a:ext cx="8228160" cy="905040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500" b="1" strike="noStrike" spc="-1">
                <a:solidFill>
                  <a:srgbClr val="000000"/>
                </a:solidFill>
                <a:latin typeface="Calibri"/>
                <a:ea typeface="DejaVu Sans"/>
              </a:rPr>
              <a:t>Для особой категории «отказников» - </a:t>
            </a:r>
            <a:r>
              <a:rPr lang="ru-RU" sz="1500" b="0" strike="noStrike" spc="-1">
                <a:solidFill>
                  <a:srgbClr val="000000"/>
                </a:solidFill>
                <a:latin typeface="Calibri"/>
                <a:ea typeface="DejaVu Sans"/>
              </a:rPr>
              <a:t>сначала исчерпывающие действия по убеждению, если не получилось - руководство ФЗ-120 «Об основах системы профилактики» (уведомляем все структуры, которые могут помочь обеспечить право ребенка на образование)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26" name="Пятиугольник 7"/>
          <p:cNvSpPr/>
          <p:nvPr/>
        </p:nvSpPr>
        <p:spPr>
          <a:xfrm>
            <a:off x="1000800" y="4320000"/>
            <a:ext cx="8228160" cy="718200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500" b="1" strike="noStrike" spc="-1">
                <a:solidFill>
                  <a:srgbClr val="000000"/>
                </a:solidFill>
                <a:latin typeface="Calibri"/>
                <a:ea typeface="DejaVu Sans"/>
              </a:rPr>
              <a:t>Не ждем, что ситуация решится сама. Не вносим ложную информацию в РИС/ФИС. 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1500" b="1" strike="noStrike" spc="-1">
                <a:solidFill>
                  <a:srgbClr val="000000"/>
                </a:solidFill>
                <a:latin typeface="Calibri"/>
                <a:ea typeface="DejaVu Sans"/>
              </a:rPr>
              <a:t>У РЦОИ - поручение перепроверки достоверности сведений, представляемых в РИС.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1500" b="1" strike="noStrike" spc="-1">
                <a:solidFill>
                  <a:srgbClr val="000000"/>
                </a:solidFill>
                <a:latin typeface="Calibri"/>
                <a:ea typeface="DejaVu Sans"/>
              </a:rPr>
              <a:t>Не рискуйте.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27" name="Восьмиугольник 6"/>
          <p:cNvSpPr/>
          <p:nvPr/>
        </p:nvSpPr>
        <p:spPr>
          <a:xfrm>
            <a:off x="338400" y="928800"/>
            <a:ext cx="509040" cy="557640"/>
          </a:xfrm>
          <a:prstGeom prst="octagon">
            <a:avLst>
              <a:gd name="adj" fmla="val 29289"/>
            </a:avLst>
          </a:prstGeom>
          <a:solidFill>
            <a:srgbClr val="5B9BD5"/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chemeClr val="lt1"/>
                </a:solidFill>
                <a:latin typeface="Calibri"/>
                <a:ea typeface="DejaVu Sans"/>
              </a:rPr>
              <a:t>1</a:t>
            </a: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28" name="Восьмиугольник 7"/>
          <p:cNvSpPr/>
          <p:nvPr/>
        </p:nvSpPr>
        <p:spPr>
          <a:xfrm>
            <a:off x="338400" y="1693080"/>
            <a:ext cx="509040" cy="557640"/>
          </a:xfrm>
          <a:prstGeom prst="octagon">
            <a:avLst>
              <a:gd name="adj" fmla="val 29289"/>
            </a:avLst>
          </a:prstGeom>
          <a:solidFill>
            <a:srgbClr val="5B9BD5"/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chemeClr val="lt1"/>
                </a:solidFill>
                <a:latin typeface="Calibri"/>
                <a:ea typeface="DejaVu Sans"/>
              </a:rPr>
              <a:t>2</a:t>
            </a: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29" name="Восьмиугольник 8"/>
          <p:cNvSpPr/>
          <p:nvPr/>
        </p:nvSpPr>
        <p:spPr>
          <a:xfrm>
            <a:off x="338400" y="2526840"/>
            <a:ext cx="509040" cy="557640"/>
          </a:xfrm>
          <a:prstGeom prst="octagon">
            <a:avLst>
              <a:gd name="adj" fmla="val 29289"/>
            </a:avLst>
          </a:prstGeom>
          <a:solidFill>
            <a:srgbClr val="5B9BD5"/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chemeClr val="lt1"/>
                </a:solidFill>
                <a:latin typeface="Calibri"/>
                <a:ea typeface="DejaVu Sans"/>
              </a:rPr>
              <a:t>3</a:t>
            </a: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30" name="Восьмиугольник 9"/>
          <p:cNvSpPr/>
          <p:nvPr/>
        </p:nvSpPr>
        <p:spPr>
          <a:xfrm>
            <a:off x="338400" y="3489120"/>
            <a:ext cx="509040" cy="557640"/>
          </a:xfrm>
          <a:prstGeom prst="octagon">
            <a:avLst>
              <a:gd name="adj" fmla="val 29289"/>
            </a:avLst>
          </a:prstGeom>
          <a:solidFill>
            <a:srgbClr val="5B9BD5"/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chemeClr val="lt1"/>
                </a:solidFill>
                <a:latin typeface="Calibri"/>
                <a:ea typeface="DejaVu Sans"/>
              </a:rPr>
              <a:t>4</a:t>
            </a: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31" name="Восьмиугольник 10"/>
          <p:cNvSpPr/>
          <p:nvPr/>
        </p:nvSpPr>
        <p:spPr>
          <a:xfrm>
            <a:off x="338400" y="4451760"/>
            <a:ext cx="509040" cy="557640"/>
          </a:xfrm>
          <a:prstGeom prst="octagon">
            <a:avLst>
              <a:gd name="adj" fmla="val 29289"/>
            </a:avLst>
          </a:prstGeom>
          <a:solidFill>
            <a:srgbClr val="5B9BD5"/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chemeClr val="lt1"/>
                </a:solidFill>
                <a:latin typeface="Calibri"/>
                <a:ea typeface="DejaVu Sans"/>
              </a:rPr>
              <a:t>5</a:t>
            </a: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132" name="Picture 9"/>
          <p:cNvPicPr/>
          <p:nvPr/>
        </p:nvPicPr>
        <p:blipFill>
          <a:blip r:embed="rId2"/>
          <a:stretch/>
        </p:blipFill>
        <p:spPr>
          <a:xfrm>
            <a:off x="338400" y="0"/>
            <a:ext cx="432000" cy="900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1028</TotalTime>
  <Words>976</Words>
  <Application>Microsoft Office PowerPoint</Application>
  <PresentationFormat>Произвольный</PresentationFormat>
  <Paragraphs>80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Тема Office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Татьяна В. Кондрашова</dc:creator>
  <dc:description/>
  <cp:lastModifiedBy>Админ</cp:lastModifiedBy>
  <cp:revision>32</cp:revision>
  <cp:lastPrinted>2025-01-24T05:36:34Z</cp:lastPrinted>
  <dcterms:created xsi:type="dcterms:W3CDTF">2024-07-22T08:20:46Z</dcterms:created>
  <dcterms:modified xsi:type="dcterms:W3CDTF">2025-01-24T07:20:11Z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Широкоэкранный</vt:lpwstr>
  </property>
  <property fmtid="{D5CDD505-2E9C-101B-9397-08002B2CF9AE}" pid="3" name="Slides">
    <vt:i4>11</vt:i4>
  </property>
</Properties>
</file>